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09" autoAdjust="0"/>
    <p:restoredTop sz="94660"/>
  </p:normalViewPr>
  <p:slideViewPr>
    <p:cSldViewPr>
      <p:cViewPr varScale="1">
        <p:scale>
          <a:sx n="91" d="100"/>
          <a:sy n="91" d="100"/>
        </p:scale>
        <p:origin x="201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/>
          </a:fgClr>
          <a:bgClr>
            <a:schemeClr val="bg1">
              <a:lumMod val="8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video" Target="../media/media1.mp4"/><Relationship Id="rId13" Type="http://schemas.openxmlformats.org/officeDocument/2006/relationships/image" Target="../media/image1.png"/><Relationship Id="rId3" Type="http://schemas.microsoft.com/office/2007/relationships/media" Target="../media/media3.mp4"/><Relationship Id="rId7" Type="http://schemas.microsoft.com/office/2007/relationships/media" Target="../media/media1.mp4"/><Relationship Id="rId12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11" Type="http://schemas.openxmlformats.org/officeDocument/2006/relationships/image" Target="../media/image7.png"/><Relationship Id="rId5" Type="http://schemas.microsoft.com/office/2007/relationships/media" Target="../media/media4.mp4"/><Relationship Id="rId10" Type="http://schemas.openxmlformats.org/officeDocument/2006/relationships/image" Target="../media/image5.png"/><Relationship Id="rId4" Type="http://schemas.openxmlformats.org/officeDocument/2006/relationships/video" Target="../media/media3.mp4"/><Relationship Id="rId9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Панорама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2028" y="692696"/>
            <a:ext cx="9156028" cy="5150266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9033" y="1040455"/>
            <a:ext cx="4180261" cy="530164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Трапеция 5"/>
          <p:cNvSpPr/>
          <p:nvPr/>
        </p:nvSpPr>
        <p:spPr>
          <a:xfrm>
            <a:off x="179512" y="116632"/>
            <a:ext cx="8784976" cy="360040"/>
          </a:xfrm>
          <a:prstGeom prst="trapezoid">
            <a:avLst/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Хабаровск</a:t>
            </a:r>
          </a:p>
        </p:txBody>
      </p:sp>
      <p:sp>
        <p:nvSpPr>
          <p:cNvPr id="7" name="Трапеция 6"/>
          <p:cNvSpPr/>
          <p:nvPr/>
        </p:nvSpPr>
        <p:spPr>
          <a:xfrm>
            <a:off x="155131" y="6162079"/>
            <a:ext cx="8784976" cy="360040"/>
          </a:xfrm>
          <a:prstGeom prst="trapezoid">
            <a:avLst>
              <a:gd name="adj" fmla="val 0"/>
            </a:avLst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Назван в честь: </a:t>
            </a:r>
            <a:r>
              <a:rPr lang="ru-RU" sz="2800" b="1" dirty="0">
                <a:solidFill>
                  <a:schemeClr val="tx1"/>
                </a:solidFill>
              </a:rPr>
              <a:t>Ерофея </a:t>
            </a:r>
            <a:r>
              <a:rPr lang="ru-RU" sz="2800" b="1" dirty="0" err="1">
                <a:solidFill>
                  <a:schemeClr val="tx1"/>
                </a:solidFill>
              </a:rPr>
              <a:t>Павловичв</a:t>
            </a:r>
            <a:r>
              <a:rPr lang="ru-RU" sz="2800" b="1" dirty="0">
                <a:solidFill>
                  <a:schemeClr val="tx1"/>
                </a:solidFill>
              </a:rPr>
              <a:t> Хабарова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33996" y="537016"/>
            <a:ext cx="8974103" cy="532453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ru-RU" sz="20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Хаба́ровск</a:t>
            </a:r>
            <a:r>
              <a:rPr lang="ru-RU" sz="2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— город (с 1880 года) в России, административный центр Дальневосточного федерального округа России и Хабаровского края. Крупный экономический, транспортно-логистический, политический и культурный центр Дальнего Востока России.</a:t>
            </a:r>
          </a:p>
          <a:p>
            <a:endParaRPr lang="ru-RU" sz="20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sz="2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Население — 607 216[1] чел. (2015). Площадь города — 386 км².</a:t>
            </a:r>
          </a:p>
          <a:p>
            <a:endParaRPr lang="ru-RU" sz="20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sz="2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Расположен в центре пересечения международных железнодорожных и воздушных транспортных путей на правом берегу Амурской протоки и реки Амур на </a:t>
            </a:r>
            <a:r>
              <a:rPr lang="ru-RU" sz="20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Среднеамурской</a:t>
            </a:r>
            <a:r>
              <a:rPr lang="ru-RU" sz="2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низменности, вблизи границы с Китаем (теплоходом от речного вокзала до ближайшего китайского населённого пункта </a:t>
            </a:r>
            <a:r>
              <a:rPr lang="ru-RU" sz="20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Фуюань</a:t>
            </a:r>
            <a:r>
              <a:rPr lang="ru-RU" sz="2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около 65 км).</a:t>
            </a:r>
          </a:p>
          <a:p>
            <a:endParaRPr lang="ru-RU" sz="20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sz="2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Расстояние до Москвы по прямой (по воздуху) — приблизительно составляет 6 100 км, по железной дороге — 8 533 км. В городе есть два аэропорта, железнодорожный вокзал, четыре железнодорожные станции, узел автодорог, речной порт.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-324543" y="-171400"/>
            <a:ext cx="9001000" cy="7344816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 вправо 7">
            <a:hlinkClick r:id="" action="ppaction://hlinkshowjump?jump=nextslide"/>
          </p:cNvPr>
          <p:cNvSpPr/>
          <p:nvPr/>
        </p:nvSpPr>
        <p:spPr>
          <a:xfrm>
            <a:off x="7029163" y="6486804"/>
            <a:ext cx="1974960" cy="371196"/>
          </a:xfrm>
          <a:prstGeom prst="rightArrow">
            <a:avLst>
              <a:gd name="adj1" fmla="val 100000"/>
              <a:gd name="adj2" fmla="val 50000"/>
            </a:avLst>
          </a:prstGeom>
          <a:pattFill prst="wdUpDiag">
            <a:fgClr>
              <a:schemeClr val="tx1"/>
            </a:fgClr>
            <a:bgClr>
              <a:schemeClr val="bg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Далее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4400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319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7" presetClass="path" presetSubtype="0" repeatCount="indefinite" accel="50000" decel="5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0.00017 3.42276E-6 L -1.03802 3.42276E-6 L -1.03802 0.87442 L -0.00017 0.87442 L -0.00017 3.42276E-6 Z " pathEditMode="relative" rAng="0" ptsTypes="FFFFF">
                                      <p:cBhvr>
                                        <p:cTn id="27" dur="8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892" y="437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6" grpId="0" animBg="1"/>
      <p:bldP spid="7" grpId="0" animBg="1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84676"/>
            <a:ext cx="17160490" cy="527350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" y="0"/>
            <a:ext cx="8964488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95937" y="2123679"/>
            <a:ext cx="5123358" cy="384251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Трапеция 5"/>
          <p:cNvSpPr/>
          <p:nvPr/>
        </p:nvSpPr>
        <p:spPr>
          <a:xfrm>
            <a:off x="179512" y="116632"/>
            <a:ext cx="8784976" cy="360040"/>
          </a:xfrm>
          <a:prstGeom prst="trapezoid">
            <a:avLst/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Командорские острова</a:t>
            </a:r>
          </a:p>
        </p:txBody>
      </p:sp>
      <p:sp>
        <p:nvSpPr>
          <p:cNvPr id="7" name="Трапеция 6"/>
          <p:cNvSpPr/>
          <p:nvPr/>
        </p:nvSpPr>
        <p:spPr>
          <a:xfrm>
            <a:off x="155131" y="6162079"/>
            <a:ext cx="8784976" cy="360040"/>
          </a:xfrm>
          <a:prstGeom prst="trapezoid">
            <a:avLst>
              <a:gd name="adj" fmla="val 0"/>
            </a:avLst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Названы: </a:t>
            </a:r>
            <a:r>
              <a:rPr lang="ru-RU" sz="2800" b="1" dirty="0">
                <a:solidFill>
                  <a:schemeClr val="tx1"/>
                </a:solidFill>
              </a:rPr>
              <a:t>Емельяном Басовым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33996" y="592219"/>
            <a:ext cx="9038119" cy="44012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ru-RU" sz="28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Командо́рские</a:t>
            </a:r>
            <a:r>
              <a:rPr lang="ru-RU" sz="28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острова́ — архипелаг из четырёх островов в юго-западной части Берингова моря Тихого океана. Административно входят в состав Алеутского района Камчатского края России. Острова названы в честь открывшего их в 1741 году мореплавателя командора </a:t>
            </a:r>
            <a:r>
              <a:rPr lang="ru-RU" sz="28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Витуса</a:t>
            </a:r>
            <a:r>
              <a:rPr lang="ru-RU" sz="28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Беринга. На крупнейшем из них — Острове Беринга находится могила мореплавателя. Командорские острова — место смешения русской и алеутской культур. Имеют огромный потенциал для развития северного туризма.</a:t>
            </a:r>
          </a:p>
        </p:txBody>
      </p:sp>
      <p:sp>
        <p:nvSpPr>
          <p:cNvPr id="10" name="Стрелка вправо 9">
            <a:hlinkClick r:id="" action="ppaction://hlinkshowjump?jump=nextslide"/>
          </p:cNvPr>
          <p:cNvSpPr/>
          <p:nvPr/>
        </p:nvSpPr>
        <p:spPr>
          <a:xfrm>
            <a:off x="7029163" y="6486804"/>
            <a:ext cx="1974960" cy="371196"/>
          </a:xfrm>
          <a:prstGeom prst="rightArrow">
            <a:avLst>
              <a:gd name="adj1" fmla="val 100000"/>
              <a:gd name="adj2" fmla="val 50000"/>
            </a:avLst>
          </a:prstGeom>
          <a:pattFill prst="wdUpDiag">
            <a:fgClr>
              <a:schemeClr val="tx1"/>
            </a:fgClr>
            <a:bgClr>
              <a:schemeClr val="bg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Далее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6237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2.37743E-6 L -0.86771 -0.00648 " pathEditMode="relative" rAng="0" ptsTypes="AA">
                                      <p:cBhvr>
                                        <p:cTn id="6" dur="8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385" y="-32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7" presetClass="path" presetSubtype="0" repeatCount="indefinite" accel="50000" decel="5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0.00017 3.42276E-6 L -1.03802 3.42276E-6 L -1.03802 0.87442 L -0.00017 0.87442 L -0.00017 3.42276E-6 Z " pathEditMode="relative" rAng="0" ptsTypes="FFFFF">
                                      <p:cBhvr>
                                        <p:cTn id="22" dur="8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892" y="437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Панорама 2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92695"/>
            <a:ext cx="9143999" cy="514349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" y="0"/>
            <a:ext cx="8964488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95937" y="2348879"/>
            <a:ext cx="5123357" cy="361731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Трапеция 5"/>
          <p:cNvSpPr/>
          <p:nvPr/>
        </p:nvSpPr>
        <p:spPr>
          <a:xfrm>
            <a:off x="179512" y="116632"/>
            <a:ext cx="8784976" cy="360040"/>
          </a:xfrm>
          <a:prstGeom prst="trapezoid">
            <a:avLst/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Море Лаптевых</a:t>
            </a:r>
          </a:p>
        </p:txBody>
      </p:sp>
      <p:sp>
        <p:nvSpPr>
          <p:cNvPr id="7" name="Трапеция 6"/>
          <p:cNvSpPr/>
          <p:nvPr/>
        </p:nvSpPr>
        <p:spPr>
          <a:xfrm>
            <a:off x="191682" y="5966197"/>
            <a:ext cx="8784976" cy="850916"/>
          </a:xfrm>
          <a:prstGeom prst="trapezoid">
            <a:avLst>
              <a:gd name="adj" fmla="val 0"/>
            </a:avLst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Названо в честь: </a:t>
            </a:r>
            <a:r>
              <a:rPr lang="ru-RU" sz="2800" b="1" dirty="0">
                <a:solidFill>
                  <a:schemeClr val="tx1"/>
                </a:solidFill>
              </a:rPr>
              <a:t>двоюродных братьев Дмитрия и Харитона Лаптевых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33996" y="537016"/>
            <a:ext cx="9038119" cy="507831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ru-RU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Мо́ре</a:t>
            </a:r>
            <a:r>
              <a:rPr lang="ru-RU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ru-RU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Ла́птевых</a:t>
            </a:r>
            <a:r>
              <a:rPr lang="ru-RU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— окраинное море Северного Ледовитого океана. Расположено между северным побережьем Сибири на юге, полуостровом Таймыр, островами Северная Земля на западе и Новосибирскими островами на востоке. Названо в честь русских полярных исследователей — двоюродных братьев Дмитрия и Харитона Лаптевых, до 1935 года носило имя </a:t>
            </a:r>
            <a:r>
              <a:rPr lang="ru-RU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Норденшёльда</a:t>
            </a:r>
            <a:r>
              <a:rPr lang="ru-RU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.</a:t>
            </a:r>
          </a:p>
          <a:p>
            <a:endParaRPr lang="ru-RU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Море обладает суровым климатом с температурой ниже 0 °C в течение более чем девяти месяцев в году, низкой солёностью воды, скудной флорой и фауной, а также низкой численностью населения на побережье. Большую часть времени, за исключением августа и сентября, оно находится подо льдом.</a:t>
            </a:r>
          </a:p>
          <a:p>
            <a:endParaRPr lang="ru-RU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В море Лаптевых существует несколько десятков островов, на многих из которых находят хорошо сохранившиеся останки мамонтов.</a:t>
            </a:r>
          </a:p>
          <a:p>
            <a:endParaRPr lang="ru-RU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Основными видами деятельности человека в данной области являются добыча полезных ископаемых и навигация по Северному морскому пути; рыбалка и охота практикуются, но коммерческого значения не имеют. Самый большой посёлок и порт — Тикси.</a:t>
            </a:r>
          </a:p>
        </p:txBody>
      </p:sp>
      <p:sp>
        <p:nvSpPr>
          <p:cNvPr id="10" name="Стрелка вправо 9">
            <a:hlinkClick r:id="" action="ppaction://hlinkshowjump?jump=nextslide"/>
          </p:cNvPr>
          <p:cNvSpPr/>
          <p:nvPr/>
        </p:nvSpPr>
        <p:spPr>
          <a:xfrm>
            <a:off x="7029163" y="6486804"/>
            <a:ext cx="1974960" cy="371196"/>
          </a:xfrm>
          <a:prstGeom prst="rightArrow">
            <a:avLst>
              <a:gd name="adj1" fmla="val 100000"/>
              <a:gd name="adj2" fmla="val 50000"/>
            </a:avLst>
          </a:prstGeom>
          <a:pattFill prst="wdUpDiag">
            <a:fgClr>
              <a:schemeClr val="tx1"/>
            </a:fgClr>
            <a:bgClr>
              <a:schemeClr val="bg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Далее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674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7" presetClass="path" presetSubtype="0" repeatCount="indefinite" accel="50000" decel="5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0.00017 3.42276E-6 L -1.03802 3.42276E-6 L -1.03802 0.87442 L -0.00017 0.87442 L -0.00017 3.42276E-6 Z " pathEditMode="relative" rAng="0" ptsTypes="FFFFF">
                                      <p:cBhvr>
                                        <p:cTn id="22" dur="8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892" y="437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6" grpId="0" animBg="1"/>
      <p:bldP spid="7" grpId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Панорама 3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9" y="764703"/>
            <a:ext cx="9116955" cy="5128287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0" y="0"/>
            <a:ext cx="8940107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55776" y="2805268"/>
            <a:ext cx="6563519" cy="317627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Трапеция 5"/>
          <p:cNvSpPr/>
          <p:nvPr/>
        </p:nvSpPr>
        <p:spPr>
          <a:xfrm>
            <a:off x="179512" y="116632"/>
            <a:ext cx="8784976" cy="360040"/>
          </a:xfrm>
          <a:prstGeom prst="trapezoid">
            <a:avLst/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Пролив </a:t>
            </a:r>
            <a:r>
              <a:rPr lang="ru-RU" sz="2800" dirty="0" err="1">
                <a:solidFill>
                  <a:schemeClr val="tx1"/>
                </a:solidFill>
              </a:rPr>
              <a:t>Невельского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7" name="Трапеция 6"/>
          <p:cNvSpPr/>
          <p:nvPr/>
        </p:nvSpPr>
        <p:spPr>
          <a:xfrm>
            <a:off x="155131" y="6162079"/>
            <a:ext cx="8784976" cy="360040"/>
          </a:xfrm>
          <a:prstGeom prst="trapezoid">
            <a:avLst>
              <a:gd name="adj" fmla="val 0"/>
            </a:avLst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Назван в честь: </a:t>
            </a:r>
            <a:r>
              <a:rPr lang="vi-VN" sz="2800" b="1" dirty="0">
                <a:solidFill>
                  <a:schemeClr val="tx1"/>
                </a:solidFill>
              </a:rPr>
              <a:t>Г. И. Невельско́го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33996" y="537016"/>
            <a:ext cx="9153291" cy="526297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ru-RU" sz="16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Проли́в</a:t>
            </a:r>
            <a:r>
              <a:rPr lang="ru-RU" sz="1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ru-RU" sz="16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Невельско́го</a:t>
            </a:r>
            <a:r>
              <a:rPr lang="ru-RU" sz="1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— пролив между материком Евразия и островом Сахалин. Соединяет Татарский пролив с Амурским лиманом. Длина около 56 км, наименьшая ширина 7,3 км, глубина на фарватере до 7,2 м.</a:t>
            </a:r>
          </a:p>
          <a:p>
            <a:endParaRPr lang="ru-RU" sz="16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sz="1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Назван в честь Г. И. </a:t>
            </a:r>
            <a:r>
              <a:rPr lang="ru-RU" sz="16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Невельско́го</a:t>
            </a:r>
            <a:r>
              <a:rPr lang="ru-RU" sz="1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, открывшего пролив в 1849 году.</a:t>
            </a:r>
          </a:p>
          <a:p>
            <a:endParaRPr lang="ru-RU" sz="16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sz="1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Под проливом во время правления Сталина предполагалось построить тоннель. В настоящее время идея тоннеля упоминается в прессе достаточно часто, однако, официальных заявлений о планах нет.</a:t>
            </a:r>
          </a:p>
          <a:p>
            <a:endParaRPr lang="ru-RU" sz="16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sz="1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Другой проект - дамба, которая перегородит пролив и может использоваться как мост, соединяющий материк с Сахалином. Утверждается, что побережье Японского моря в Хабаровском и Приморском краях потеплеет. Оппоненты же приводят версию, что холодное Приморское течение, идущее вдоль берегов, никак не связано с проливом </a:t>
            </a:r>
            <a:r>
              <a:rPr lang="ru-RU" sz="16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Невельского</a:t>
            </a:r>
            <a:r>
              <a:rPr lang="ru-RU" sz="1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, а влияет на температуру воды в основном течения из пролива Лаперуза.</a:t>
            </a:r>
          </a:p>
          <a:p>
            <a:endParaRPr lang="ru-RU" sz="16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sz="1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Северная часть пролива </a:t>
            </a:r>
            <a:r>
              <a:rPr lang="ru-RU" sz="16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Невельского</a:t>
            </a:r>
            <a:r>
              <a:rPr lang="ru-RU" sz="1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— место предполагаемого строительства моста или тоннеля на остров Сахалин, намеченного согласно планам транспортной инфраструктуры РФ на 2010-2030г.</a:t>
            </a:r>
          </a:p>
          <a:p>
            <a:endParaRPr lang="ru-RU" sz="16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sz="1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Мост на Сахалин может стать частью гипотетического Русско-Японско-Корейского подводно-наземного транспортного коридора.</a:t>
            </a:r>
          </a:p>
        </p:txBody>
      </p:sp>
      <p:sp>
        <p:nvSpPr>
          <p:cNvPr id="10" name="Стрелка вправо 9">
            <a:hlinkClick r:id="" action="ppaction://hlinkshowjump?jump=nextslide"/>
          </p:cNvPr>
          <p:cNvSpPr/>
          <p:nvPr/>
        </p:nvSpPr>
        <p:spPr>
          <a:xfrm>
            <a:off x="7029163" y="6486804"/>
            <a:ext cx="1974960" cy="371196"/>
          </a:xfrm>
          <a:prstGeom prst="rightArrow">
            <a:avLst>
              <a:gd name="adj1" fmla="val 100000"/>
              <a:gd name="adj2" fmla="val 50000"/>
            </a:avLst>
          </a:prstGeom>
          <a:pattFill prst="wdUpDiag">
            <a:fgClr>
              <a:schemeClr val="tx1"/>
            </a:fgClr>
            <a:bgClr>
              <a:schemeClr val="bg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Далее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5349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7" presetClass="path" presetSubtype="0" repeatCount="indefinite" accel="50000" decel="5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0.00017 3.42276E-6 L -1.03802 3.42276E-6 L -1.03802 0.87442 L -0.00017 0.87442 L -0.00017 3.42276E-6 Z " pathEditMode="relative" rAng="0" ptsTypes="FFFFF">
                                      <p:cBhvr>
                                        <p:cTn id="22" dur="8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892" y="437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6" grpId="0" animBg="1"/>
      <p:bldP spid="7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Панорама 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92696"/>
            <a:ext cx="9144000" cy="51435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0" y="0"/>
            <a:ext cx="8964489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21220" y="2046858"/>
            <a:ext cx="5243267" cy="393468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Трапеция 5"/>
          <p:cNvSpPr/>
          <p:nvPr/>
        </p:nvSpPr>
        <p:spPr>
          <a:xfrm>
            <a:off x="179512" y="116632"/>
            <a:ext cx="8784976" cy="360040"/>
          </a:xfrm>
          <a:prstGeom prst="trapezoid">
            <a:avLst/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Хребет Черского</a:t>
            </a:r>
          </a:p>
        </p:txBody>
      </p:sp>
      <p:sp>
        <p:nvSpPr>
          <p:cNvPr id="7" name="Трапеция 6"/>
          <p:cNvSpPr/>
          <p:nvPr/>
        </p:nvSpPr>
        <p:spPr>
          <a:xfrm>
            <a:off x="155131" y="6162079"/>
            <a:ext cx="8784976" cy="360040"/>
          </a:xfrm>
          <a:prstGeom prst="trapezoid">
            <a:avLst>
              <a:gd name="adj" fmla="val 0"/>
            </a:avLst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Назван в честь: </a:t>
            </a:r>
            <a:r>
              <a:rPr lang="ru-RU" sz="2800" b="1" dirty="0">
                <a:solidFill>
                  <a:schemeClr val="tx1"/>
                </a:solidFill>
              </a:rPr>
              <a:t>И. Д. Черского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33996" y="537016"/>
            <a:ext cx="9177996" cy="526297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ru-RU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Хребет Черского расположен на Северо-Востоке Сибири, но не является хребтом в обычном понимании этого слова, а представляет собой протяжённую на 1500 км горную систему. Высшая точка — гора Победа, 3003 метра (по устаревшим данным 3147 метров).</a:t>
            </a:r>
          </a:p>
          <a:p>
            <a:endParaRPr lang="ru-RU" sz="2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r>
              <a:rPr lang="ru-RU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Хребет Черского является одним из последних крупных географических объектов, появившихся на карте нашей страны. Он был открыт С. В. Обручевым в 1926 году и назван по имени исследователя И. Д. Черского, умершего во время экспедиции в Северо-Восточную Сибирь в 1892 году. Границами горной системы служат </a:t>
            </a:r>
            <a:r>
              <a:rPr lang="ru-RU" sz="24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Яно-Оймяконское</a:t>
            </a:r>
            <a:r>
              <a:rPr lang="ru-RU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нагорье на юго-западе и </a:t>
            </a:r>
            <a:r>
              <a:rPr lang="ru-RU" sz="24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Момо-Селенняхская</a:t>
            </a:r>
            <a:r>
              <a:rPr lang="ru-RU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ru-RU" sz="24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рифтовая</a:t>
            </a:r>
            <a:r>
              <a:rPr lang="ru-RU" sz="2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впадина на северо-востоке. Простирается по территории Якутии и Магаданской области.</a:t>
            </a:r>
          </a:p>
        </p:txBody>
      </p:sp>
      <p:sp>
        <p:nvSpPr>
          <p:cNvPr id="10" name="Стрелка вправо 9">
            <a:hlinkClick r:id="" action="ppaction://hlinkshowjump?jump=nextslide"/>
          </p:cNvPr>
          <p:cNvSpPr/>
          <p:nvPr/>
        </p:nvSpPr>
        <p:spPr>
          <a:xfrm>
            <a:off x="7029163" y="6486804"/>
            <a:ext cx="1974960" cy="371196"/>
          </a:xfrm>
          <a:prstGeom prst="rightArrow">
            <a:avLst>
              <a:gd name="adj1" fmla="val 100000"/>
              <a:gd name="adj2" fmla="val 50000"/>
            </a:avLst>
          </a:prstGeom>
          <a:pattFill prst="wdUpDiag">
            <a:fgClr>
              <a:schemeClr val="tx1"/>
            </a:fgClr>
            <a:bgClr>
              <a:schemeClr val="bg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Далее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4582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7" presetClass="path" presetSubtype="0" repeatCount="indefinite" accel="50000" decel="5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0.00017 3.42276E-6 L -1.03802 3.42276E-6 L -1.03802 0.87442 L -0.00017 0.87442 L -0.00017 3.42276E-6 Z " pathEditMode="relative" rAng="0" ptsTypes="FFFFF">
                                      <p:cBhvr>
                                        <p:cTn id="22" dur="8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892" y="437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6" grpId="0" animBg="1"/>
      <p:bldP spid="7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79512" y="637623"/>
            <a:ext cx="8760595" cy="5383665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accent1">
                <a:lumMod val="20000"/>
                <a:lumOff val="8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Трапеция 5"/>
          <p:cNvSpPr/>
          <p:nvPr/>
        </p:nvSpPr>
        <p:spPr>
          <a:xfrm>
            <a:off x="179512" y="116632"/>
            <a:ext cx="8784976" cy="360040"/>
          </a:xfrm>
          <a:prstGeom prst="trapezoid">
            <a:avLst/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Информационная презентация по географии</a:t>
            </a:r>
          </a:p>
        </p:txBody>
      </p:sp>
      <p:sp>
        <p:nvSpPr>
          <p:cNvPr id="7" name="Трапеция 6"/>
          <p:cNvSpPr/>
          <p:nvPr/>
        </p:nvSpPr>
        <p:spPr>
          <a:xfrm>
            <a:off x="155131" y="6162079"/>
            <a:ext cx="8784976" cy="360040"/>
          </a:xfrm>
          <a:prstGeom prst="trapezoid">
            <a:avLst>
              <a:gd name="adj" fmla="val 0"/>
            </a:avLst>
          </a:prstGeom>
          <a:gradFill flip="none" rotWithShape="1">
            <a:gsLst>
              <a:gs pos="0">
                <a:schemeClr val="tx2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1"/>
            <a:tileRect/>
          </a:gradFill>
          <a:ln>
            <a:gradFill flip="none" rotWithShape="1">
              <a:gsLst>
                <a:gs pos="0">
                  <a:schemeClr val="tx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2" name="Панорама 2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87058" y="837164"/>
            <a:ext cx="3652894" cy="20547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Панорама 3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58246" y="3102439"/>
            <a:ext cx="3652894" cy="20547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Скругленный прямоугольник 10">
            <a:hlinkClick r:id="" action="ppaction://hlinkshowjump?jump=endshow"/>
          </p:cNvPr>
          <p:cNvSpPr/>
          <p:nvPr/>
        </p:nvSpPr>
        <p:spPr>
          <a:xfrm>
            <a:off x="4644008" y="5157192"/>
            <a:ext cx="4067132" cy="720080"/>
          </a:xfrm>
          <a:prstGeom prst="roundRect">
            <a:avLst/>
          </a:prstGeom>
          <a:pattFill prst="pct25">
            <a:fgClr>
              <a:schemeClr val="tx2"/>
            </a:fgClr>
            <a:bgClr>
              <a:schemeClr val="bg1">
                <a:lumMod val="85000"/>
              </a:schemeClr>
            </a:bgClr>
          </a:patt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Завершить просмотр</a:t>
            </a:r>
          </a:p>
        </p:txBody>
      </p:sp>
      <p:pic>
        <p:nvPicPr>
          <p:cNvPr id="5" name="Панорама 1.mo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87058" y="3102439"/>
            <a:ext cx="3652894" cy="20547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Панорама.mov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058246" y="837164"/>
            <a:ext cx="3652894" cy="20547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3963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319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8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319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3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319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8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319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3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44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4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8" grpId="0" animBg="1"/>
      <p:bldP spid="6" grpId="0" animBg="1"/>
      <p:bldP spid="7" grpId="0" animBg="1"/>
      <p:bldP spid="11" grpId="0" animBg="1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713</Words>
  <Application>Microsoft Office PowerPoint</Application>
  <PresentationFormat>Экран (4:3)</PresentationFormat>
  <Paragraphs>46</Paragraphs>
  <Slides>6</Slides>
  <Notes>0</Notes>
  <HiddenSlides>0</HiddenSlides>
  <MMClips>8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9" baseType="lpstr">
      <vt:lpstr>Arial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revision>34</cp:revision>
  <dcterms:created xsi:type="dcterms:W3CDTF">2015-09-25T15:12:51Z</dcterms:created>
  <dcterms:modified xsi:type="dcterms:W3CDTF">2021-01-29T00:26:31Z</dcterms:modified>
  <cp:contentStatus>Окончательное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